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8" r:id="rId2"/>
    <p:sldId id="259" r:id="rId3"/>
    <p:sldId id="260" r:id="rId4"/>
    <p:sldId id="267" r:id="rId5"/>
    <p:sldId id="268" r:id="rId6"/>
    <p:sldId id="262" r:id="rId7"/>
    <p:sldId id="265" r:id="rId8"/>
    <p:sldId id="261" r:id="rId9"/>
    <p:sldId id="266" r:id="rId10"/>
    <p:sldId id="269" r:id="rId11"/>
    <p:sldId id="270" r:id="rId12"/>
    <p:sldId id="271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425114-E952-4372-AD6C-F456692CC5C2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BB6DF64-96EF-46FA-8CE2-55572CB6C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84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F87B-C3E1-4C98-AF1A-96F8BC8CDF31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332D-B938-4125-B85A-C9276ABEF3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967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F87B-C3E1-4C98-AF1A-96F8BC8CDF31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332D-B938-4125-B85A-C9276ABEF3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739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F87B-C3E1-4C98-AF1A-96F8BC8CDF31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332D-B938-4125-B85A-C9276ABEF3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02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F87B-C3E1-4C98-AF1A-96F8BC8CDF31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332D-B938-4125-B85A-C9276ABEF3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76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F87B-C3E1-4C98-AF1A-96F8BC8CDF31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332D-B938-4125-B85A-C9276ABEF3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217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F87B-C3E1-4C98-AF1A-96F8BC8CDF31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332D-B938-4125-B85A-C9276ABEF3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826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F87B-C3E1-4C98-AF1A-96F8BC8CDF31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332D-B938-4125-B85A-C9276ABEF3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36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F87B-C3E1-4C98-AF1A-96F8BC8CDF31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332D-B938-4125-B85A-C9276ABEF3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92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F87B-C3E1-4C98-AF1A-96F8BC8CDF31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332D-B938-4125-B85A-C9276ABEF3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795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F87B-C3E1-4C98-AF1A-96F8BC8CDF31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332D-B938-4125-B85A-C9276ABEF3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301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F87B-C3E1-4C98-AF1A-96F8BC8CDF31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332D-B938-4125-B85A-C9276ABEF3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792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6F87B-C3E1-4C98-AF1A-96F8BC8CDF31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7332D-B938-4125-B85A-C9276ABEF3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12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63671" y="295836"/>
            <a:ext cx="66966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Chapter 2  </a:t>
            </a:r>
            <a:endParaRPr lang="en-US" sz="7200" b="1" dirty="0" smtClean="0"/>
          </a:p>
          <a:p>
            <a:r>
              <a:rPr lang="en-US" sz="7200" b="1" dirty="0" smtClean="0"/>
              <a:t>Chemistry of Life</a:t>
            </a:r>
            <a:endParaRPr lang="en-US" sz="7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21289" y="3119282"/>
            <a:ext cx="7202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2.1 Matter and Organic Compounds</a:t>
            </a:r>
            <a:endParaRPr lang="en-US" sz="2000" dirty="0"/>
          </a:p>
        </p:txBody>
      </p:sp>
      <p:pic>
        <p:nvPicPr>
          <p:cNvPr id="1026" name="Picture 2" descr="Image result for biochemist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1" r="-1"/>
          <a:stretch/>
        </p:blipFill>
        <p:spPr bwMode="auto">
          <a:xfrm>
            <a:off x="134469" y="295836"/>
            <a:ext cx="4786819" cy="629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0303" y="3843138"/>
            <a:ext cx="544337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Learning Objectives for section 2.1 (part one):</a:t>
            </a:r>
          </a:p>
          <a:p>
            <a:pPr marL="342900" indent="-342900">
              <a:buAutoNum type="alphaLcPeriod"/>
            </a:pPr>
            <a:r>
              <a:rPr lang="en-US" sz="2000" dirty="0" smtClean="0"/>
              <a:t>Matter</a:t>
            </a:r>
          </a:p>
          <a:p>
            <a:pPr marL="342900" indent="-342900">
              <a:buAutoNum type="alphaLcPeriod"/>
            </a:pPr>
            <a:r>
              <a:rPr lang="en-US" sz="2000" dirty="0" smtClean="0"/>
              <a:t>Atoms</a:t>
            </a:r>
          </a:p>
          <a:p>
            <a:pPr marL="342900" indent="-342900">
              <a:buAutoNum type="alphaLcPeriod"/>
            </a:pPr>
            <a:r>
              <a:rPr lang="en-US" sz="2000" dirty="0" smtClean="0"/>
              <a:t>Elements</a:t>
            </a:r>
          </a:p>
          <a:p>
            <a:pPr marL="342900" indent="-342900">
              <a:buAutoNum type="alphaLcPeriod"/>
            </a:pPr>
            <a:r>
              <a:rPr lang="en-US" sz="2000" dirty="0" smtClean="0"/>
              <a:t>Compounds</a:t>
            </a:r>
          </a:p>
          <a:p>
            <a:pPr marL="342900" indent="-342900">
              <a:buAutoNum type="alphaLcPeriod"/>
            </a:pPr>
            <a:r>
              <a:rPr lang="en-US" sz="2000" dirty="0" smtClean="0"/>
              <a:t>Bonding</a:t>
            </a:r>
          </a:p>
          <a:p>
            <a:pPr marL="342900" indent="-342900">
              <a:buAutoNum type="alphaLcPeriod"/>
            </a:pPr>
            <a:r>
              <a:rPr lang="en-US" sz="2000" dirty="0" smtClean="0"/>
              <a:t>Chemical reactions</a:t>
            </a:r>
          </a:p>
          <a:p>
            <a:pPr marL="342900" indent="-342900">
              <a:buAutoNum type="alpha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87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3336"/>
            <a:ext cx="283422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Comparison of bond types.</a:t>
            </a:r>
          </a:p>
          <a:p>
            <a:endParaRPr lang="en-US" sz="2800" dirty="0"/>
          </a:p>
          <a:p>
            <a:r>
              <a:rPr lang="en-US" sz="2800" b="1" u="sng" dirty="0">
                <a:solidFill>
                  <a:srgbClr val="FF0000"/>
                </a:solidFill>
              </a:rPr>
              <a:t>Ionic bonding </a:t>
            </a:r>
            <a:r>
              <a:rPr lang="en-US" sz="2800" b="1" u="sng" dirty="0" smtClean="0">
                <a:solidFill>
                  <a:srgbClr val="FF0000"/>
                </a:solidFill>
              </a:rPr>
              <a:t>     </a:t>
            </a:r>
            <a:r>
              <a:rPr lang="en-US" sz="2800" dirty="0" smtClean="0"/>
              <a:t>- One atom loses an electron and   one gains an electron.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b="1" u="sng" dirty="0" smtClean="0">
                <a:solidFill>
                  <a:srgbClr val="FF0000"/>
                </a:solidFill>
              </a:rPr>
              <a:t>Covalent bonding </a:t>
            </a:r>
            <a:r>
              <a:rPr lang="en-US" sz="2800" dirty="0" smtClean="0"/>
              <a:t>– The atoms share their electrons.</a:t>
            </a:r>
            <a:endParaRPr lang="en-US" sz="2800" dirty="0"/>
          </a:p>
        </p:txBody>
      </p:sp>
      <p:pic>
        <p:nvPicPr>
          <p:cNvPr id="8198" name="Picture 6" descr="Image result for Ionic and covalent bo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229" y="204395"/>
            <a:ext cx="8956153" cy="643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1662057"/>
            <a:ext cx="2721685" cy="570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643718"/>
            <a:ext cx="2721685" cy="570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374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063" y="301214"/>
            <a:ext cx="116075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 </a:t>
            </a:r>
            <a:r>
              <a:rPr lang="en-US" sz="3600" dirty="0" smtClean="0">
                <a:solidFill>
                  <a:srgbClr val="FF0000"/>
                </a:solidFill>
              </a:rPr>
              <a:t>chemical reaction </a:t>
            </a:r>
            <a:r>
              <a:rPr lang="en-US" sz="3600" dirty="0" smtClean="0"/>
              <a:t>is a process that changes some chemical substances into other chemical substances. </a:t>
            </a:r>
          </a:p>
          <a:p>
            <a:endParaRPr lang="en-US" sz="3600" dirty="0"/>
          </a:p>
          <a:p>
            <a:r>
              <a:rPr lang="en-US" sz="3600" dirty="0" smtClean="0"/>
              <a:t>When this occurs, bonds are broken in the old substance(s) and new bonds are formed in the new chemical substance(s).</a:t>
            </a:r>
            <a:endParaRPr lang="en-US" sz="3600" dirty="0"/>
          </a:p>
        </p:txBody>
      </p:sp>
      <p:pic>
        <p:nvPicPr>
          <p:cNvPr id="12290" name="Picture 2" descr="Image result for chemical re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616" y="3271113"/>
            <a:ext cx="7417961" cy="331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1062" y="301214"/>
            <a:ext cx="11607501" cy="1676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215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3186" y="580913"/>
            <a:ext cx="82022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can you tell if a chemical reaction has occurred between two substances?</a:t>
            </a:r>
          </a:p>
          <a:p>
            <a:endParaRPr lang="en-US" sz="1600" dirty="0"/>
          </a:p>
          <a:p>
            <a:r>
              <a:rPr lang="en-US" sz="3200" dirty="0"/>
              <a:t> </a:t>
            </a:r>
            <a:r>
              <a:rPr lang="en-US" sz="3200" dirty="0" smtClean="0"/>
              <a:t>  1. Color change of a substance or substances.</a:t>
            </a:r>
          </a:p>
          <a:p>
            <a:r>
              <a:rPr lang="en-US" sz="3200" dirty="0" smtClean="0"/>
              <a:t>   2. Change in temperature, light, or sound.</a:t>
            </a:r>
          </a:p>
          <a:p>
            <a:r>
              <a:rPr lang="en-US" sz="3200" dirty="0" smtClean="0"/>
              <a:t>   3. Detection of an odor.</a:t>
            </a:r>
          </a:p>
          <a:p>
            <a:r>
              <a:rPr lang="en-US" sz="3200" dirty="0" smtClean="0"/>
              <a:t>   4. Formation of a gas (bubbles present).</a:t>
            </a:r>
          </a:p>
          <a:p>
            <a:r>
              <a:rPr lang="en-US" sz="3200" dirty="0" smtClean="0"/>
              <a:t>   5. Formation of a precipitate (a solid).</a:t>
            </a:r>
            <a:endParaRPr lang="en-US" dirty="0"/>
          </a:p>
        </p:txBody>
      </p:sp>
      <p:pic>
        <p:nvPicPr>
          <p:cNvPr id="1331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635" y="365761"/>
            <a:ext cx="2802778" cy="375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Image result for evidence of a chemical rea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76" y="4580685"/>
            <a:ext cx="1522617" cy="204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Image result for evidence of a chemical rea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463" y="4547622"/>
            <a:ext cx="2276343" cy="200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Image result for evidence of a color change in a chemical reac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492" y="4580685"/>
            <a:ext cx="1626671" cy="204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3186" y="1578240"/>
            <a:ext cx="8363661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1.______________________________________________________________________2.______________________________________________________________________3.______________________________________________________________________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4.______________________________________________________________________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5.______________________________________________________________________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29192" y="6075132"/>
            <a:ext cx="1211693" cy="570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74163" y="6054983"/>
            <a:ext cx="1211693" cy="570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169566" y="5976180"/>
            <a:ext cx="1211693" cy="570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621720" y="4106915"/>
            <a:ext cx="1211693" cy="570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962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852" y="387275"/>
            <a:ext cx="560473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 Chapter 1 we learned that to be considered a living thing an object must show all of the       </a:t>
            </a:r>
            <a:r>
              <a:rPr lang="en-US" sz="3200" dirty="0" smtClean="0">
                <a:solidFill>
                  <a:srgbClr val="FF0000"/>
                </a:solidFill>
              </a:rPr>
              <a:t>six characteristics of life</a:t>
            </a:r>
            <a:r>
              <a:rPr lang="en-US" sz="3200" dirty="0" smtClean="0"/>
              <a:t>.  </a:t>
            </a:r>
          </a:p>
          <a:p>
            <a:endParaRPr lang="en-US" sz="2000" dirty="0"/>
          </a:p>
          <a:p>
            <a:r>
              <a:rPr lang="en-US" sz="3200" dirty="0" smtClean="0"/>
              <a:t>One of those characteristics states that all living things are made up of </a:t>
            </a:r>
            <a:r>
              <a:rPr lang="en-US" sz="3200" dirty="0" smtClean="0">
                <a:solidFill>
                  <a:srgbClr val="FF0000"/>
                </a:solidFill>
              </a:rPr>
              <a:t>cells</a:t>
            </a:r>
            <a:r>
              <a:rPr lang="en-US" sz="3200" dirty="0" smtClean="0"/>
              <a:t>.  </a:t>
            </a:r>
          </a:p>
          <a:p>
            <a:endParaRPr lang="en-US" sz="2000" dirty="0"/>
          </a:p>
          <a:p>
            <a:r>
              <a:rPr lang="en-US" sz="3200" dirty="0" smtClean="0"/>
              <a:t>If that is true, if we learn what cells are made of then we can learn what all </a:t>
            </a:r>
            <a:r>
              <a:rPr lang="en-US" sz="3200" dirty="0" smtClean="0">
                <a:solidFill>
                  <a:srgbClr val="FF0000"/>
                </a:solidFill>
              </a:rPr>
              <a:t>organisms</a:t>
            </a:r>
            <a:r>
              <a:rPr lang="en-US" sz="3200" dirty="0" smtClean="0"/>
              <a:t> are made of.</a:t>
            </a:r>
            <a:endParaRPr lang="en-US" sz="3200" dirty="0"/>
          </a:p>
        </p:txBody>
      </p:sp>
      <p:pic>
        <p:nvPicPr>
          <p:cNvPr id="4" name="Picture 2" descr="Image result for snape teach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8" r="10818"/>
          <a:stretch/>
        </p:blipFill>
        <p:spPr bwMode="auto">
          <a:xfrm>
            <a:off x="5930074" y="387275"/>
            <a:ext cx="6196187" cy="623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63451" y="4595930"/>
            <a:ext cx="5529431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           </a:t>
            </a:r>
            <a:r>
              <a:rPr lang="en-US" sz="4400" u="sng" dirty="0" smtClean="0">
                <a:solidFill>
                  <a:srgbClr val="0070C0"/>
                </a:solidFill>
              </a:rPr>
              <a:t>MATTER</a:t>
            </a:r>
            <a:endParaRPr lang="en-US" sz="4400" u="sng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30074" y="5400091"/>
            <a:ext cx="6196187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 don’t expect many of you appreciate that in previous years I taught you that all things are made up of </a:t>
            </a:r>
            <a:r>
              <a:rPr lang="en-US" sz="2000" dirty="0" smtClean="0">
                <a:solidFill>
                  <a:srgbClr val="FF0000"/>
                </a:solidFill>
              </a:rPr>
              <a:t>Matter</a:t>
            </a:r>
            <a:r>
              <a:rPr lang="en-US" sz="2000" dirty="0" smtClean="0">
                <a:solidFill>
                  <a:schemeClr val="bg1"/>
                </a:solidFill>
              </a:rPr>
              <a:t> and matter is anything that has mass and takes up space.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852" y="1871831"/>
            <a:ext cx="5303520" cy="570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17401" y="3641464"/>
            <a:ext cx="2538694" cy="570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52681" y="5411097"/>
            <a:ext cx="1816138" cy="570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43576" y="4733661"/>
            <a:ext cx="2538694" cy="570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82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426" y="398033"/>
            <a:ext cx="114568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If matter makes up all things, both living and non-living, then what makes up matter?  The answer to that is </a:t>
            </a:r>
            <a:r>
              <a:rPr lang="en-US" sz="3200" b="1" dirty="0" smtClean="0">
                <a:solidFill>
                  <a:srgbClr val="FF0000"/>
                </a:solidFill>
              </a:rPr>
              <a:t>ATOMS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47035" y="1804934"/>
            <a:ext cx="116290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Atoms are the smallest particle of an element</a:t>
            </a:r>
            <a:r>
              <a:rPr lang="en-US" sz="3200" dirty="0" smtClean="0"/>
              <a:t>.  Whether there is one atom or 1 billion of the same type of atom, it is called an element.</a:t>
            </a:r>
            <a:endParaRPr lang="en-US" sz="3200" dirty="0"/>
          </a:p>
        </p:txBody>
      </p:sp>
      <p:pic>
        <p:nvPicPr>
          <p:cNvPr id="2052" name="Picture 4" descr="Image result for pure carbon subst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35" y="3662677"/>
            <a:ext cx="2898979" cy="271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73994" y="3890316"/>
            <a:ext cx="37006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diamond contains only the element carbon. (billions of carbon atoms)</a:t>
            </a:r>
          </a:p>
          <a:p>
            <a:endParaRPr lang="en-US" sz="2400" dirty="0"/>
          </a:p>
          <a:p>
            <a:r>
              <a:rPr lang="en-US" sz="2400" dirty="0" smtClean="0"/>
              <a:t>A single carbon atom is also known as an element.</a:t>
            </a:r>
            <a:endParaRPr lang="en-US" sz="2400" dirty="0"/>
          </a:p>
        </p:txBody>
      </p:sp>
      <p:pic>
        <p:nvPicPr>
          <p:cNvPr id="2054" name="Picture 6" descr="Image result for carbon at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724" y="3646314"/>
            <a:ext cx="4033596" cy="271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3146014" y="4427460"/>
            <a:ext cx="427980" cy="345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836745" y="6075837"/>
            <a:ext cx="2667897" cy="1120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65948" y="936841"/>
            <a:ext cx="2538694" cy="570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47034" y="1804934"/>
            <a:ext cx="7810443" cy="570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96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mage result for carbon a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51" y="637469"/>
            <a:ext cx="4970388" cy="334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50193" y="326077"/>
            <a:ext cx="53644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Notice that this carbon atom has parts of its own.  There are three particles that make up an atom; </a:t>
            </a:r>
            <a:r>
              <a:rPr lang="en-US" sz="3600" dirty="0" smtClean="0">
                <a:solidFill>
                  <a:srgbClr val="FF0000"/>
                </a:solidFill>
              </a:rPr>
              <a:t>proton</a:t>
            </a:r>
            <a:r>
              <a:rPr lang="en-US" sz="3600" dirty="0" smtClean="0"/>
              <a:t>, </a:t>
            </a:r>
            <a:r>
              <a:rPr lang="en-US" sz="3600" dirty="0" smtClean="0">
                <a:solidFill>
                  <a:srgbClr val="FF0000"/>
                </a:solidFill>
              </a:rPr>
              <a:t>neutron</a:t>
            </a:r>
            <a:r>
              <a:rPr lang="en-US" sz="3600" dirty="0" smtClean="0"/>
              <a:t>, </a:t>
            </a:r>
            <a:r>
              <a:rPr lang="en-US" sz="3600" dirty="0" smtClean="0">
                <a:solidFill>
                  <a:srgbClr val="FF0000"/>
                </a:solidFill>
              </a:rPr>
              <a:t>electron</a:t>
            </a:r>
            <a:r>
              <a:rPr lang="en-US" sz="3600" dirty="0" smtClean="0"/>
              <a:t>. They are two areas in an atom.</a:t>
            </a:r>
            <a:endParaRPr lang="en-US" sz="3600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65297" y="5221941"/>
            <a:ext cx="484129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dirty="0" smtClean="0"/>
              <a:t>The 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nucleus</a:t>
            </a:r>
            <a:r>
              <a:rPr lang="en-US" sz="3200" dirty="0"/>
              <a:t> of an atom is found at the center or core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250193" y="5221941"/>
            <a:ext cx="5547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/>
              <a:t>The 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electron cloud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is divided into energy levels.</a:t>
            </a:r>
            <a:endParaRPr lang="en-US" sz="32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051334" y="2463502"/>
            <a:ext cx="1746115" cy="25640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 rot="2949820">
            <a:off x="4968595" y="2283313"/>
            <a:ext cx="301214" cy="169970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312382" y="3334871"/>
            <a:ext cx="1873726" cy="20116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49244" y="2587021"/>
            <a:ext cx="5831593" cy="570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34060" y="5240880"/>
            <a:ext cx="1355352" cy="570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35613" y="5221941"/>
            <a:ext cx="2377328" cy="570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177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323067"/>
              </p:ext>
            </p:extLst>
          </p:nvPr>
        </p:nvGraphicFramePr>
        <p:xfrm>
          <a:off x="4152450" y="671003"/>
          <a:ext cx="7874598" cy="5525402"/>
        </p:xfrm>
        <a:graphic>
          <a:graphicData uri="http://schemas.openxmlformats.org/drawingml/2006/table">
            <a:tbl>
              <a:tblPr/>
              <a:tblGrid>
                <a:gridCol w="1883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4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5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1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43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548640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Particle Location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Charge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Atomic Mass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Proton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Nucleus</a:t>
                      </a:r>
                    </a:p>
                  </a:txBody>
                  <a:tcPr marT="45715" marB="4571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Positive (+)</a:t>
                      </a:r>
                    </a:p>
                  </a:txBody>
                  <a:tcPr marT="45715" marB="4571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One</a:t>
                      </a:r>
                    </a:p>
                  </a:txBody>
                  <a:tcPr marT="45715" marB="4571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61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Neutron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Nucleus</a:t>
                      </a:r>
                    </a:p>
                  </a:txBody>
                  <a:tcPr marT="45715" marB="4571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No charge</a:t>
                      </a:r>
                    </a:p>
                  </a:txBody>
                  <a:tcPr marT="45715" marB="4571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One</a:t>
                      </a:r>
                    </a:p>
                  </a:txBody>
                  <a:tcPr marT="45715" marB="4571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Electron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Electron Cloud</a:t>
                      </a:r>
                    </a:p>
                  </a:txBody>
                  <a:tcPr marT="45715" marB="4571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Negative (-)</a:t>
                      </a:r>
                    </a:p>
                  </a:txBody>
                  <a:tcPr marT="45715" marB="4571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Zero</a:t>
                      </a:r>
                    </a:p>
                  </a:txBody>
                  <a:tcPr marT="45715" marB="4571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0372" y="1019265"/>
            <a:ext cx="378616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Of the three subatomic particles, only </a:t>
            </a:r>
            <a:r>
              <a:rPr lang="en-US" sz="2800" u="sng" dirty="0" smtClean="0">
                <a:solidFill>
                  <a:srgbClr val="FF0000"/>
                </a:solidFill>
              </a:rPr>
              <a:t>electrons</a:t>
            </a:r>
            <a:r>
              <a:rPr lang="en-US" sz="2800" dirty="0" smtClean="0"/>
              <a:t> can be </a:t>
            </a:r>
            <a:r>
              <a:rPr lang="en-US" sz="2800" dirty="0" smtClean="0">
                <a:solidFill>
                  <a:srgbClr val="7030A0"/>
                </a:solidFill>
              </a:rPr>
              <a:t>lost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7030A0"/>
                </a:solidFill>
              </a:rPr>
              <a:t>gained</a:t>
            </a:r>
            <a:r>
              <a:rPr lang="en-US" sz="2800" dirty="0" smtClean="0"/>
              <a:t> or </a:t>
            </a:r>
            <a:r>
              <a:rPr lang="en-US" sz="2800" dirty="0" smtClean="0">
                <a:solidFill>
                  <a:srgbClr val="7030A0"/>
                </a:solidFill>
              </a:rPr>
              <a:t>shared</a:t>
            </a:r>
            <a:r>
              <a:rPr lang="en-US" sz="2800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sz="2800" dirty="0" smtClean="0"/>
              <a:t>To split the nucleus of an atom would release catastrophic amounts of energy.  (</a:t>
            </a:r>
            <a:r>
              <a:rPr lang="en-US" sz="2800" i="1" dirty="0" smtClean="0"/>
              <a:t>atomic bomb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5926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periodic table met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986" y="398033"/>
            <a:ext cx="9159825" cy="598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365" y="935915"/>
            <a:ext cx="254956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Periodic Table of Elements</a:t>
            </a:r>
          </a:p>
          <a:p>
            <a:endParaRPr lang="en-US" sz="2800" dirty="0"/>
          </a:p>
          <a:p>
            <a:r>
              <a:rPr lang="en-US" sz="2800" dirty="0" smtClean="0"/>
              <a:t>The known elements are arranged in a table.</a:t>
            </a:r>
          </a:p>
          <a:p>
            <a:endParaRPr lang="en-US" sz="2800" dirty="0" smtClean="0"/>
          </a:p>
          <a:p>
            <a:r>
              <a:rPr lang="en-US" sz="2800" dirty="0" smtClean="0"/>
              <a:t>The table was first started by Dimitri Mendeleev in 1869.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72233" y="5244353"/>
            <a:ext cx="2538694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1365" y="935915"/>
            <a:ext cx="2549562" cy="11080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438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519" y="268941"/>
            <a:ext cx="5099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/>
              <a:t>Periodic Table of Elements</a:t>
            </a:r>
            <a:endParaRPr lang="en-US" sz="3600" u="sng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688857"/>
              </p:ext>
            </p:extLst>
          </p:nvPr>
        </p:nvGraphicFramePr>
        <p:xfrm>
          <a:off x="2766581" y="947545"/>
          <a:ext cx="8432128" cy="5754468"/>
        </p:xfrm>
        <a:graphic>
          <a:graphicData uri="http://schemas.openxmlformats.org/drawingml/2006/table">
            <a:tbl>
              <a:tblPr/>
              <a:tblGrid>
                <a:gridCol w="1145830">
                  <a:extLst>
                    <a:ext uri="{9D8B030D-6E8A-4147-A177-3AD203B41FA5}">
                      <a16:colId xmlns:a16="http://schemas.microsoft.com/office/drawing/2014/main" val="1331283752"/>
                    </a:ext>
                  </a:extLst>
                </a:gridCol>
                <a:gridCol w="1762814">
                  <a:extLst>
                    <a:ext uri="{9D8B030D-6E8A-4147-A177-3AD203B41FA5}">
                      <a16:colId xmlns:a16="http://schemas.microsoft.com/office/drawing/2014/main" val="3568031512"/>
                    </a:ext>
                  </a:extLst>
                </a:gridCol>
                <a:gridCol w="1578139">
                  <a:extLst>
                    <a:ext uri="{9D8B030D-6E8A-4147-A177-3AD203B41FA5}">
                      <a16:colId xmlns:a16="http://schemas.microsoft.com/office/drawing/2014/main" val="1868080780"/>
                    </a:ext>
                  </a:extLst>
                </a:gridCol>
                <a:gridCol w="1880335">
                  <a:extLst>
                    <a:ext uri="{9D8B030D-6E8A-4147-A177-3AD203B41FA5}">
                      <a16:colId xmlns:a16="http://schemas.microsoft.com/office/drawing/2014/main" val="1896222239"/>
                    </a:ext>
                  </a:extLst>
                </a:gridCol>
                <a:gridCol w="2065010">
                  <a:extLst>
                    <a:ext uri="{9D8B030D-6E8A-4147-A177-3AD203B41FA5}">
                      <a16:colId xmlns:a16="http://schemas.microsoft.com/office/drawing/2014/main" val="1147684097"/>
                    </a:ext>
                  </a:extLst>
                </a:gridCol>
              </a:tblGrid>
              <a:tr h="12106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State at Room Temperature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Appearance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Conductivity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Malleable                    (pound into shape)  Ductile                         (pull into a wire)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457465"/>
                  </a:ext>
                </a:extLst>
              </a:tr>
              <a:tr h="15146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Metals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1" i="0" u="none" strike="noStrike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Solids</a:t>
                      </a:r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</a:t>
                      </a: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(except mercury which is a liquid)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  <a:p>
                      <a:pPr algn="l" fontAlgn="t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Shiny Luster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1" i="0" u="none" strike="noStrike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Good</a:t>
                      </a:r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conductors </a:t>
                      </a: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of heat and electricity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1" i="0" u="none" strike="noStrike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Malleable</a:t>
                      </a:r>
                    </a:p>
                    <a:p>
                      <a:pPr algn="l" fontAlgn="t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Ductile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513995"/>
                  </a:ext>
                </a:extLst>
              </a:tr>
              <a:tr h="15146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Non-metals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Some </a:t>
                      </a: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gases</a:t>
                      </a:r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</a:t>
                      </a: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Some </a:t>
                      </a:r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solids</a:t>
                      </a: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Only bromine is </a:t>
                      </a:r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liquid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1" i="0" u="none" strike="noStrike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Not </a:t>
                      </a:r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shiny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1" i="0" u="none" strike="noStrike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Poor</a:t>
                      </a:r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conductors </a:t>
                      </a: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of heat and electricity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Brittle </a:t>
                      </a:r>
                      <a:endParaRPr lang="en-US" sz="1800" b="1" i="0" u="none" strike="noStrike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Not </a:t>
                      </a:r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ductile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823797"/>
                  </a:ext>
                </a:extLst>
              </a:tr>
              <a:tr h="15146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Metalloids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1" i="0" u="none" strike="noStrike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Solids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Can </a:t>
                      </a:r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be: </a:t>
                      </a:r>
                    </a:p>
                    <a:p>
                      <a:pPr algn="l" fontAlgn="t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shiny</a:t>
                      </a:r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or </a:t>
                      </a:r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dull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conduct </a:t>
                      </a: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electricity                               </a:t>
                      </a:r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</a:t>
                      </a:r>
                    </a:p>
                    <a:p>
                      <a:pPr algn="l" fontAlgn="t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Poor</a:t>
                      </a:r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conductors </a:t>
                      </a: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of heat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Brittle</a:t>
                      </a:r>
                    </a:p>
                    <a:p>
                      <a:pPr algn="l" fontAlgn="t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</a:t>
                      </a:r>
                    </a:p>
                    <a:p>
                      <a:pPr algn="l" fontAlgn="t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Not </a:t>
                      </a:r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ductile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9271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83047" y="362770"/>
            <a:ext cx="5099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Comparison of element types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76519" y="1710466"/>
            <a:ext cx="19041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Most elements are metals, but some are classified as non-metals or metalloids based on their properties.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76519" y="307028"/>
            <a:ext cx="5606528" cy="570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135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428" y="430306"/>
            <a:ext cx="116612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Elements are one type of chemical substance.  </a:t>
            </a:r>
          </a:p>
          <a:p>
            <a:r>
              <a:rPr lang="en-US" sz="3200" dirty="0" smtClean="0"/>
              <a:t>Another type of chemical substance is a </a:t>
            </a:r>
            <a:r>
              <a:rPr lang="en-US" sz="3200" b="1" u="sng" dirty="0" smtClean="0">
                <a:solidFill>
                  <a:srgbClr val="FF0000"/>
                </a:solidFill>
              </a:rPr>
              <a:t>compound</a:t>
            </a:r>
            <a:r>
              <a:rPr lang="en-US" sz="3200" dirty="0" smtClean="0"/>
              <a:t>. </a:t>
            </a:r>
          </a:p>
          <a:p>
            <a:endParaRPr lang="en-US" sz="3200" dirty="0"/>
          </a:p>
          <a:p>
            <a:r>
              <a:rPr lang="en-US" sz="3200" dirty="0" smtClean="0"/>
              <a:t>Compounds are made up of two or more different atoms held together by a chemical bond.</a:t>
            </a:r>
          </a:p>
          <a:p>
            <a:endParaRPr lang="en-US" sz="3200" dirty="0"/>
          </a:p>
          <a:p>
            <a:r>
              <a:rPr lang="en-US" sz="3200" dirty="0" smtClean="0"/>
              <a:t>The smallest particle of a compound is called a </a:t>
            </a:r>
            <a:r>
              <a:rPr lang="en-US" sz="3200" b="1" u="sng" dirty="0" smtClean="0">
                <a:solidFill>
                  <a:srgbClr val="FF0000"/>
                </a:solidFill>
              </a:rPr>
              <a:t>molecule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3074" name="Picture 2" descr="Image result for water molec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5" y="4274558"/>
            <a:ext cx="2668021" cy="214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9101" y="4797911"/>
            <a:ext cx="1215614" cy="39803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076" name="Picture 4" descr="Image result for lak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625" y="3999917"/>
            <a:ext cx="4061421" cy="269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2631" y="4563606"/>
            <a:ext cx="36087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One water molecule. Two hydrogen atoms bonded with one oxygen atom.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Billions of water molecules.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684033" y="5021937"/>
            <a:ext cx="968598" cy="1417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261411" y="5787614"/>
            <a:ext cx="1032735" cy="1627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7428" y="973567"/>
            <a:ext cx="11424618" cy="570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47428" y="3331419"/>
            <a:ext cx="11424618" cy="570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430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water molec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78" y="326501"/>
            <a:ext cx="2668021" cy="214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20009" y="860612"/>
            <a:ext cx="1215614" cy="39803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45053" y="326501"/>
            <a:ext cx="836366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Atoms of Hydrogen and Oxygen “stick” together in this compound because of </a:t>
            </a:r>
            <a:r>
              <a:rPr lang="en-US" sz="3200" u="sng" dirty="0" smtClean="0">
                <a:solidFill>
                  <a:srgbClr val="FF0000"/>
                </a:solidFill>
              </a:rPr>
              <a:t>chemical bonds</a:t>
            </a:r>
            <a:r>
              <a:rPr lang="en-US" sz="3200" dirty="0" smtClean="0"/>
              <a:t>.</a:t>
            </a:r>
          </a:p>
          <a:p>
            <a:endParaRPr lang="en-US" dirty="0"/>
          </a:p>
          <a:p>
            <a:r>
              <a:rPr lang="en-US" sz="3200" dirty="0" smtClean="0"/>
              <a:t>A chemical bond is a </a:t>
            </a:r>
            <a:r>
              <a:rPr lang="en-US" sz="3200" u="sng" dirty="0" smtClean="0">
                <a:solidFill>
                  <a:srgbClr val="FF0000"/>
                </a:solidFill>
              </a:rPr>
              <a:t>force</a:t>
            </a:r>
            <a:r>
              <a:rPr lang="en-US" sz="3200" dirty="0" smtClean="0"/>
              <a:t> that holds molecules together.  These bonds form when chemical substances react with one another.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10578" y="3350843"/>
            <a:ext cx="113981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Types of chemical bonds:</a:t>
            </a:r>
          </a:p>
          <a:p>
            <a:r>
              <a:rPr lang="en-US" sz="3200" dirty="0" smtClean="0"/>
              <a:t>	1. </a:t>
            </a:r>
            <a:r>
              <a:rPr lang="en-US" sz="3200" dirty="0" smtClean="0">
                <a:solidFill>
                  <a:srgbClr val="FF0000"/>
                </a:solidFill>
              </a:rPr>
              <a:t>Covalent bonds </a:t>
            </a:r>
            <a:r>
              <a:rPr lang="en-US" sz="3200" dirty="0" smtClean="0"/>
              <a:t>	= when atoms share electrons.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2. </a:t>
            </a:r>
            <a:r>
              <a:rPr lang="en-US" sz="3200" dirty="0" smtClean="0">
                <a:solidFill>
                  <a:srgbClr val="FF0000"/>
                </a:solidFill>
              </a:rPr>
              <a:t>Ionic bonds </a:t>
            </a:r>
            <a:r>
              <a:rPr lang="en-US" sz="3200" dirty="0" smtClean="0"/>
              <a:t>		= when atoms lose or gain electrons.  			One atom becomes positively charged (+) and another 			become negatively charged (-).  The attraction between 		positive and negative hold the atoms together.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545053" y="1597510"/>
            <a:ext cx="8363661" cy="1676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51980" y="4429054"/>
            <a:ext cx="4356734" cy="570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51980" y="3749552"/>
            <a:ext cx="4356734" cy="570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990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701</Words>
  <Application>Microsoft Office PowerPoint</Application>
  <PresentationFormat>Widescreen</PresentationFormat>
  <Paragraphs>129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moules,keith</dc:creator>
  <cp:lastModifiedBy>moules,keith</cp:lastModifiedBy>
  <cp:revision>57</cp:revision>
  <cp:lastPrinted>2017-10-09T17:40:56Z</cp:lastPrinted>
  <dcterms:created xsi:type="dcterms:W3CDTF">2017-08-14T15:16:20Z</dcterms:created>
  <dcterms:modified xsi:type="dcterms:W3CDTF">2017-10-09T17:40:58Z</dcterms:modified>
</cp:coreProperties>
</file>